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14"/>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2" autoAdjust="0"/>
    <p:restoredTop sz="56912" autoAdjust="0"/>
  </p:normalViewPr>
  <p:slideViewPr>
    <p:cSldViewPr>
      <p:cViewPr varScale="1">
        <p:scale>
          <a:sx n="45" d="100"/>
          <a:sy n="45" d="100"/>
        </p:scale>
        <p:origin x="1932" y="3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A9D2EE8-6F46-4BAA-8F30-A74B43E6B21B}" type="datetimeFigureOut">
              <a:rPr lang="en-US" smtClean="0"/>
              <a:t>7/10/2018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62E74F4-BB69-4CB5-8141-72067350C1F8}" type="slidenum">
              <a:rPr lang="en-US" smtClean="0"/>
              <a:t>‹#›</a:t>
            </a:fld>
            <a:endParaRPr lang="en-US"/>
          </a:p>
        </p:txBody>
      </p:sp>
    </p:spTree>
    <p:extLst>
      <p:ext uri="{BB962C8B-B14F-4D97-AF65-F5344CB8AC3E}">
        <p14:creationId xmlns:p14="http://schemas.microsoft.com/office/powerpoint/2010/main" val="3225606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Honey Bees are members of the genus </a:t>
            </a:r>
            <a:r>
              <a:rPr lang="en-US" i="1" dirty="0" err="1" smtClean="0">
                <a:latin typeface="Times New Roman" pitchFamily="18" charset="0"/>
                <a:cs typeface="Times New Roman" pitchFamily="18" charset="0"/>
              </a:rPr>
              <a:t>Apis</a:t>
            </a:r>
            <a:r>
              <a:rPr lang="en-US" i="0" dirty="0" smtClean="0">
                <a:latin typeface="Times New Roman" pitchFamily="18" charset="0"/>
                <a:cs typeface="Times New Roman" pitchFamily="18" charset="0"/>
              </a:rPr>
              <a:t> </a:t>
            </a:r>
            <a:r>
              <a:rPr lang="en-US" i="0" baseline="0" dirty="0" smtClean="0">
                <a:latin typeface="Times New Roman" pitchFamily="18" charset="0"/>
                <a:cs typeface="Times New Roman" pitchFamily="18" charset="0"/>
              </a:rPr>
              <a:t> and they are mainly distinguished through honey production and storage. They can also be distinguished through the construction of their wax nests. </a:t>
            </a:r>
          </a:p>
          <a:p>
            <a:pPr marL="171450" indent="-171450">
              <a:buFont typeface="Arial" pitchFamily="34" charset="0"/>
              <a:buChar char="•"/>
            </a:pPr>
            <a:r>
              <a:rPr lang="en-US" i="0" baseline="0" dirty="0" smtClean="0">
                <a:latin typeface="Times New Roman" pitchFamily="18" charset="0"/>
                <a:cs typeface="Times New Roman" pitchFamily="18" charset="0"/>
              </a:rPr>
              <a:t>The wax nests are the hives where these bees reside. The wax used to make the hives is perfectly shaped into hexagonal cells which store the larvae, pollen and honey.</a:t>
            </a:r>
          </a:p>
          <a:p>
            <a:pPr marL="171450" indent="-171450">
              <a:buFont typeface="Arial" pitchFamily="34" charset="0"/>
              <a:buChar char="•"/>
            </a:pPr>
            <a:r>
              <a:rPr lang="en-US" i="0" baseline="0" dirty="0" smtClean="0">
                <a:latin typeface="Times New Roman" pitchFamily="18" charset="0"/>
                <a:cs typeface="Times New Roman" pitchFamily="18" charset="0"/>
              </a:rPr>
              <a:t>Each of the different type of bees play different roles. </a:t>
            </a:r>
            <a:endParaRPr lang="en-US" i="1"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62E74F4-BB69-4CB5-8141-72067350C1F8}" type="slidenum">
              <a:rPr lang="en-US" smtClean="0"/>
              <a:t>2</a:t>
            </a:fld>
            <a:endParaRPr lang="en-US"/>
          </a:p>
        </p:txBody>
      </p:sp>
    </p:spTree>
    <p:extLst>
      <p:ext uri="{BB962C8B-B14F-4D97-AF65-F5344CB8AC3E}">
        <p14:creationId xmlns:p14="http://schemas.microsoft.com/office/powerpoint/2010/main" val="3613244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dirty="0" smtClean="0">
                <a:latin typeface="Times New Roman" pitchFamily="18" charset="0"/>
                <a:cs typeface="Times New Roman" pitchFamily="18" charset="0"/>
              </a:rPr>
              <a:t>Most</a:t>
            </a:r>
            <a:r>
              <a:rPr lang="en-US" sz="1200" baseline="0" dirty="0" smtClean="0">
                <a:latin typeface="Times New Roman" pitchFamily="18" charset="0"/>
                <a:cs typeface="Times New Roman" pitchFamily="18" charset="0"/>
              </a:rPr>
              <a:t> of the domestic and imported fruits and vegetables could not be produced without pollination by honey bees. Such foods include: Cherries, avocados, broccolis, soybeans, sunflower oil, squash, citrus fruits, Kiwis, melons among others.</a:t>
            </a:r>
          </a:p>
          <a:p>
            <a:pPr marL="171450" indent="-171450">
              <a:buFont typeface="Arial" pitchFamily="34" charset="0"/>
              <a:buChar char="•"/>
            </a:pPr>
            <a:r>
              <a:rPr lang="en-US" sz="1200" baseline="0" dirty="0" smtClean="0">
                <a:latin typeface="Times New Roman" pitchFamily="18" charset="0"/>
                <a:cs typeface="Times New Roman" pitchFamily="18" charset="0"/>
              </a:rPr>
              <a:t>Despite the presence of other animal pollinators such as birds, other different types of bees and bats honey bees are acknowledged for being the most prolific and productive pollinators thus, they remain to be the main pollinators.</a:t>
            </a:r>
          </a:p>
          <a:p>
            <a:pPr marL="171450" indent="-171450">
              <a:buFont typeface="Arial" pitchFamily="34" charset="0"/>
              <a:buChar char="•"/>
            </a:pPr>
            <a:r>
              <a:rPr lang="en-US" sz="1200" baseline="0" dirty="0" smtClean="0">
                <a:latin typeface="Times New Roman" pitchFamily="18" charset="0"/>
                <a:cs typeface="Times New Roman" pitchFamily="18" charset="0"/>
              </a:rPr>
              <a:t>Statistically, it has been confirmed that approximately 30% of the foods eaten in the United States is pollinated by honey bees. Another statistic concern is the decline of honey bees in the past 20 years. Statistically, honey bees have reduced by around 30-50%. This is a great environmental issue because without bees there is no food.</a:t>
            </a:r>
            <a:endParaRPr lang="en-US" sz="12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62E74F4-BB69-4CB5-8141-72067350C1F8}" type="slidenum">
              <a:rPr lang="en-US" smtClean="0"/>
              <a:t>3</a:t>
            </a:fld>
            <a:endParaRPr lang="en-US"/>
          </a:p>
        </p:txBody>
      </p:sp>
    </p:spTree>
    <p:extLst>
      <p:ext uri="{BB962C8B-B14F-4D97-AF65-F5344CB8AC3E}">
        <p14:creationId xmlns:p14="http://schemas.microsoft.com/office/powerpoint/2010/main" val="109778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Statistically,</a:t>
            </a:r>
            <a:r>
              <a:rPr lang="en-US" baseline="0" dirty="0" smtClean="0">
                <a:latin typeface="Times New Roman" pitchFamily="18" charset="0"/>
                <a:cs typeface="Times New Roman" pitchFamily="18" charset="0"/>
              </a:rPr>
              <a:t> honey bees have been reported to pollinate over 110 of the U.S most vital agricultural commercial crops, which is inclusive of the 33% of agricultural crop groups.</a:t>
            </a:r>
          </a:p>
          <a:p>
            <a:pPr marL="171450" indent="-171450">
              <a:buFont typeface="Arial" pitchFamily="34" charset="0"/>
              <a:buChar char="•"/>
            </a:pPr>
            <a:r>
              <a:rPr lang="en-US" dirty="0" smtClean="0">
                <a:latin typeface="Times New Roman" pitchFamily="18" charset="0"/>
                <a:cs typeface="Times New Roman" pitchFamily="18" charset="0"/>
              </a:rPr>
              <a:t>Approximately</a:t>
            </a:r>
            <a:r>
              <a:rPr lang="en-US" baseline="0" dirty="0" smtClean="0">
                <a:latin typeface="Times New Roman" pitchFamily="18" charset="0"/>
                <a:cs typeface="Times New Roman" pitchFamily="18" charset="0"/>
              </a:rPr>
              <a:t> 33% of human diet all over the world is produced from insect pollinated plants and according to statistics, honey bees contribute 80% of this pollination</a:t>
            </a:r>
          </a:p>
          <a:p>
            <a:pPr marL="171450" indent="-171450">
              <a:buFont typeface="Arial" pitchFamily="34" charset="0"/>
              <a:buChar char="•"/>
            </a:pPr>
            <a:r>
              <a:rPr lang="en-US" baseline="0" dirty="0" smtClean="0">
                <a:latin typeface="Times New Roman" pitchFamily="18" charset="0"/>
                <a:cs typeface="Times New Roman" pitchFamily="18" charset="0"/>
              </a:rPr>
              <a:t>Over the last two decades bees and other pollination vectors have been reported to decrease in the U.S, Europe and Japan. The decrease have been associated with colony losses whose contributing factor need to be identified and resolved.</a:t>
            </a:r>
          </a:p>
          <a:p>
            <a:pPr marL="171450" indent="-171450">
              <a:buFont typeface="Arial" pitchFamily="34" charset="0"/>
              <a:buChar char="•"/>
            </a:pPr>
            <a:r>
              <a:rPr lang="en-US" baseline="0" dirty="0" smtClean="0">
                <a:latin typeface="Times New Roman" pitchFamily="18" charset="0"/>
                <a:cs typeface="Times New Roman" pitchFamily="18" charset="0"/>
              </a:rPr>
              <a:t>Loss of pollination vectors and specifically honey bees is a huge issue especially in the United states given the vital role played by these bees in Agriculture. For instance, the almond industry in California which is worth over 2 billion dollars per year depend on honey bees for cross-pollination.</a:t>
            </a:r>
          </a:p>
          <a:p>
            <a:pPr marL="171450" indent="-171450">
              <a:buFont typeface="Arial" pitchFamily="34" charset="0"/>
              <a:buChar char="•"/>
            </a:pPr>
            <a:r>
              <a:rPr lang="en-US" baseline="0" dirty="0" smtClean="0">
                <a:latin typeface="Times New Roman" pitchFamily="18" charset="0"/>
                <a:cs typeface="Times New Roman" pitchFamily="18" charset="0"/>
              </a:rPr>
              <a:t>Therefore, there is a big warning in loss of pollination vectors and especially honey bees that need to be addressed</a:t>
            </a:r>
          </a:p>
          <a:p>
            <a:pPr marL="171450" indent="-171450">
              <a:buFont typeface="Arial" pitchFamily="34" charset="0"/>
              <a:buChar char="•"/>
            </a:pPr>
            <a:r>
              <a:rPr lang="en-US" baseline="0" dirty="0" smtClean="0">
                <a:latin typeface="Times New Roman" pitchFamily="18" charset="0"/>
                <a:cs typeface="Times New Roman" pitchFamily="18" charset="0"/>
              </a:rPr>
              <a:t>From the collected pollen and nectar, honey bees make honey which is their food. Without the pollen and the nectar then there is no food for the bees and consequently there will be no plant pollinators hence lack of food for humans.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62E74F4-BB69-4CB5-8141-72067350C1F8}" type="slidenum">
              <a:rPr lang="en-US" smtClean="0"/>
              <a:t>4</a:t>
            </a:fld>
            <a:endParaRPr lang="en-US"/>
          </a:p>
        </p:txBody>
      </p:sp>
    </p:spTree>
    <p:extLst>
      <p:ext uri="{BB962C8B-B14F-4D97-AF65-F5344CB8AC3E}">
        <p14:creationId xmlns:p14="http://schemas.microsoft.com/office/powerpoint/2010/main" val="373638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Production</a:t>
            </a:r>
            <a:r>
              <a:rPr lang="en-US" baseline="0" dirty="0" smtClean="0">
                <a:latin typeface="Times New Roman" pitchFamily="18" charset="0"/>
                <a:cs typeface="Times New Roman" pitchFamily="18" charset="0"/>
              </a:rPr>
              <a:t> of pollinated food crops such as apple, almonds and blueberries in the United State is mainly controlled by bee keepers who manage honey bee colonies and then rent the bees for pollination.</a:t>
            </a:r>
          </a:p>
          <a:p>
            <a:pPr marL="171450" indent="-171450">
              <a:buFont typeface="Arial" pitchFamily="34" charset="0"/>
              <a:buChar char="•"/>
            </a:pPr>
            <a:r>
              <a:rPr lang="en-US" baseline="0" dirty="0" smtClean="0">
                <a:latin typeface="Times New Roman" pitchFamily="18" charset="0"/>
                <a:cs typeface="Times New Roman" pitchFamily="18" charset="0"/>
              </a:rPr>
              <a:t>Statistically, by 1994 approximately 98% of free native honey bees were replaced by such colonies.</a:t>
            </a:r>
          </a:p>
          <a:p>
            <a:pPr marL="171450" indent="-171450">
              <a:buFont typeface="Arial" pitchFamily="34" charset="0"/>
              <a:buChar char="•"/>
            </a:pPr>
            <a:r>
              <a:rPr lang="en-US" baseline="0" dirty="0" smtClean="0">
                <a:latin typeface="Times New Roman" pitchFamily="18" charset="0"/>
                <a:cs typeface="Times New Roman" pitchFamily="18" charset="0"/>
              </a:rPr>
              <a:t>Nonetheless, managed honey bee colonies have drop by 30% since 1980s.</a:t>
            </a:r>
          </a:p>
          <a:p>
            <a:pPr marL="171450" indent="-171450">
              <a:buFont typeface="Arial" pitchFamily="34" charset="0"/>
              <a:buChar char="•"/>
            </a:pPr>
            <a:r>
              <a:rPr lang="en-US" baseline="0" dirty="0" smtClean="0">
                <a:latin typeface="Times New Roman" pitchFamily="18" charset="0"/>
                <a:cs typeface="Times New Roman" pitchFamily="18" charset="0"/>
              </a:rPr>
              <a:t>However, the loss of honey bees colonies continue to increase due to disorders such as Bee Colony Collapse whose source is unknown despite several speculations.</a:t>
            </a:r>
          </a:p>
        </p:txBody>
      </p:sp>
      <p:sp>
        <p:nvSpPr>
          <p:cNvPr id="4" name="Slide Number Placeholder 3"/>
          <p:cNvSpPr>
            <a:spLocks noGrp="1"/>
          </p:cNvSpPr>
          <p:nvPr>
            <p:ph type="sldNum" sz="quarter" idx="10"/>
          </p:nvPr>
        </p:nvSpPr>
        <p:spPr/>
        <p:txBody>
          <a:bodyPr/>
          <a:lstStyle/>
          <a:p>
            <a:fld id="{462E74F4-BB69-4CB5-8141-72067350C1F8}" type="slidenum">
              <a:rPr lang="en-US" smtClean="0"/>
              <a:t>5</a:t>
            </a:fld>
            <a:endParaRPr lang="en-US"/>
          </a:p>
        </p:txBody>
      </p:sp>
    </p:spTree>
    <p:extLst>
      <p:ext uri="{BB962C8B-B14F-4D97-AF65-F5344CB8AC3E}">
        <p14:creationId xmlns:p14="http://schemas.microsoft.com/office/powerpoint/2010/main" val="35100923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dirty="0" smtClean="0">
                <a:latin typeface="Times New Roman" pitchFamily="18" charset="0"/>
                <a:cs typeface="Times New Roman" pitchFamily="18" charset="0"/>
              </a:rPr>
              <a:t>Since</a:t>
            </a:r>
            <a:r>
              <a:rPr lang="en-US" baseline="0" dirty="0" smtClean="0">
                <a:latin typeface="Times New Roman" pitchFamily="18" charset="0"/>
                <a:cs typeface="Times New Roman" pitchFamily="18" charset="0"/>
              </a:rPr>
              <a:t> the importation of honey bees from Asia and Africa to America in the 17</a:t>
            </a:r>
            <a:r>
              <a:rPr lang="en-US" baseline="30000" dirty="0" smtClean="0">
                <a:latin typeface="Times New Roman" pitchFamily="18" charset="0"/>
                <a:cs typeface="Times New Roman" pitchFamily="18" charset="0"/>
              </a:rPr>
              <a:t>th</a:t>
            </a:r>
            <a:r>
              <a:rPr lang="en-US" baseline="0" dirty="0" smtClean="0">
                <a:latin typeface="Times New Roman" pitchFamily="18" charset="0"/>
                <a:cs typeface="Times New Roman" pitchFamily="18" charset="0"/>
              </a:rPr>
              <a:t> century, it is until recently that they have thrived.</a:t>
            </a:r>
          </a:p>
          <a:p>
            <a:pPr marL="171450" indent="-171450">
              <a:buFont typeface="Arial" pitchFamily="34" charset="0"/>
              <a:buChar char="•"/>
            </a:pPr>
            <a:r>
              <a:rPr lang="en-US" baseline="0" dirty="0" smtClean="0">
                <a:latin typeface="Times New Roman" pitchFamily="18" charset="0"/>
                <a:cs typeface="Times New Roman" pitchFamily="18" charset="0"/>
              </a:rPr>
              <a:t>Bees have been of great importance especially in agriculture due to their vital role in pollination. According to statistics honey bees are responsible for production of 33% of the food we eat. Additionally, they have played a big role in economic growth since they contributed approximately 15 billion $ of the farming value annually.</a:t>
            </a:r>
          </a:p>
          <a:p>
            <a:pPr marL="171450" indent="-171450">
              <a:buFont typeface="Arial" pitchFamily="34" charset="0"/>
              <a:buChar char="•"/>
            </a:pPr>
            <a:r>
              <a:rPr lang="en-US" baseline="0" dirty="0" smtClean="0">
                <a:latin typeface="Times New Roman" pitchFamily="18" charset="0"/>
                <a:cs typeface="Times New Roman" pitchFamily="18" charset="0"/>
              </a:rPr>
              <a:t>Most of the food products obtained bees be it through pollination or honey are among the top healthy foods. Fruits are acknowledged for their health benefits especially defending the body from diseases while honey is acknowledged for its health roles such as weight loss.</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62E74F4-BB69-4CB5-8141-72067350C1F8}" type="slidenum">
              <a:rPr lang="en-US" smtClean="0"/>
              <a:t>6</a:t>
            </a:fld>
            <a:endParaRPr lang="en-US"/>
          </a:p>
        </p:txBody>
      </p:sp>
    </p:spTree>
    <p:extLst>
      <p:ext uri="{BB962C8B-B14F-4D97-AF65-F5344CB8AC3E}">
        <p14:creationId xmlns:p14="http://schemas.microsoft.com/office/powerpoint/2010/main" val="8504347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itchFamily="18" charset="0"/>
                <a:cs typeface="Times New Roman" pitchFamily="18" charset="0"/>
              </a:rPr>
              <a:t>The colony</a:t>
            </a:r>
            <a:r>
              <a:rPr lang="en-US" baseline="0" dirty="0" smtClean="0">
                <a:latin typeface="Times New Roman" pitchFamily="18" charset="0"/>
                <a:cs typeface="Times New Roman" pitchFamily="18" charset="0"/>
              </a:rPr>
              <a:t> Collapse Disorder is a bee condition which is accompanied by conditions such as sudden disappearance of most of the adult worker bees leaving behind the honey and the queen. </a:t>
            </a:r>
          </a:p>
          <a:p>
            <a:r>
              <a:rPr lang="en-US" baseline="0" dirty="0" smtClean="0">
                <a:latin typeface="Times New Roman" pitchFamily="18" charset="0"/>
                <a:cs typeface="Times New Roman" pitchFamily="18" charset="0"/>
              </a:rPr>
              <a:t>The condition came to light in 2006. However, its causes have not been established despite several suggestions such as stress factors by researchers.</a:t>
            </a:r>
          </a:p>
          <a:p>
            <a:r>
              <a:rPr lang="en-US" baseline="0" dirty="0" smtClean="0">
                <a:latin typeface="Times New Roman" pitchFamily="18" charset="0"/>
                <a:cs typeface="Times New Roman" pitchFamily="18" charset="0"/>
              </a:rPr>
              <a:t>Currently, CCD is a main problem to bee keepers as the bee population continue to decrease. Statistics has it that in 2013 there was a 42% annual increase and over 10-15% deaths and disappearance reported during normal winter as compared to 2012.</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462E74F4-BB69-4CB5-8141-72067350C1F8}" type="slidenum">
              <a:rPr lang="en-US" smtClean="0"/>
              <a:t>7</a:t>
            </a:fld>
            <a:endParaRPr lang="en-US"/>
          </a:p>
        </p:txBody>
      </p:sp>
    </p:spTree>
    <p:extLst>
      <p:ext uri="{BB962C8B-B14F-4D97-AF65-F5344CB8AC3E}">
        <p14:creationId xmlns:p14="http://schemas.microsoft.com/office/powerpoint/2010/main" val="1059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latin typeface="Times New Roman" pitchFamily="18" charset="0"/>
                <a:cs typeface="Times New Roman" pitchFamily="18" charset="0"/>
              </a:rPr>
              <a:t>Although these chemicals are not harmful to human beings they affect the nervous system and the flight of the bees although they don’t cause sudden death.There is reported evidence that even at their non-lethal dose the chemicals are capable of disrupting their movements adding them disease and stress burden.</a:t>
            </a:r>
          </a:p>
          <a:p>
            <a:r>
              <a:rPr lang="en-US" baseline="0" dirty="0" smtClean="0">
                <a:latin typeface="Times New Roman" pitchFamily="18" charset="0"/>
                <a:cs typeface="Times New Roman" pitchFamily="18" charset="0"/>
              </a:rPr>
              <a:t>Varroa functions by weakening and killing the colonies through over-producing and eventual replacement of the host.</a:t>
            </a:r>
          </a:p>
          <a:p>
            <a:r>
              <a:rPr lang="en-US" baseline="0" dirty="0" smtClean="0">
                <a:latin typeface="Times New Roman" pitchFamily="18" charset="0"/>
                <a:cs typeface="Times New Roman" pitchFamily="18" charset="0"/>
              </a:rPr>
              <a:t>Diseases such as American Foulbrood also contribute to the death and disappearance of honey bees. This disease the most dangerous and destructive of honey bee diseases. The disease does not develop until it weakens the colony up the following year. However, the disease can rapidly advance weakening and killing the colony during the first season. Honey in an infected colony and bee keepers can transmit the disease. </a:t>
            </a:r>
          </a:p>
          <a:p>
            <a:r>
              <a:rPr lang="en-US" baseline="0" dirty="0" smtClean="0">
                <a:latin typeface="Times New Roman" pitchFamily="18" charset="0"/>
                <a:cs typeface="Times New Roman" pitchFamily="18" charset="0"/>
              </a:rPr>
              <a:t>Beekeepers also play a big role in these through disease transmission.</a:t>
            </a:r>
          </a:p>
        </p:txBody>
      </p:sp>
      <p:sp>
        <p:nvSpPr>
          <p:cNvPr id="4" name="Slide Number Placeholder 3"/>
          <p:cNvSpPr>
            <a:spLocks noGrp="1"/>
          </p:cNvSpPr>
          <p:nvPr>
            <p:ph type="sldNum" sz="quarter" idx="10"/>
          </p:nvPr>
        </p:nvSpPr>
        <p:spPr/>
        <p:txBody>
          <a:bodyPr/>
          <a:lstStyle/>
          <a:p>
            <a:fld id="{462E74F4-BB69-4CB5-8141-72067350C1F8}" type="slidenum">
              <a:rPr lang="en-US" smtClean="0"/>
              <a:t>8</a:t>
            </a:fld>
            <a:endParaRPr lang="en-US"/>
          </a:p>
        </p:txBody>
      </p:sp>
    </p:spTree>
    <p:extLst>
      <p:ext uri="{BB962C8B-B14F-4D97-AF65-F5344CB8AC3E}">
        <p14:creationId xmlns:p14="http://schemas.microsoft.com/office/powerpoint/2010/main" val="14143972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Generally,</a:t>
            </a:r>
            <a:r>
              <a:rPr lang="en-US" baseline="0" dirty="0" smtClean="0"/>
              <a:t> beekeepers have the tendency of killing the native queen bee and replacing it with the artificial queens made through inseminated sperms to increase honey production. </a:t>
            </a:r>
          </a:p>
          <a:p>
            <a:r>
              <a:rPr lang="en-US" baseline="0" dirty="0" smtClean="0"/>
              <a:t>Supplementing bee food such as replacing honey with sugar reduces the ability of the bees to fight diseases</a:t>
            </a:r>
          </a:p>
          <a:p>
            <a:r>
              <a:rPr lang="en-US" baseline="0" dirty="0" smtClean="0"/>
              <a:t>During transportation, bees remain in the beehives for a long time consuming high fructose corn syrup to induce nectar production. The con syrup does not contain all the nutrients found in the flowers hence its unhealthy for the bees and weaken them.</a:t>
            </a:r>
          </a:p>
          <a:p>
            <a:r>
              <a:rPr lang="en-US" baseline="0" dirty="0" smtClean="0"/>
              <a:t>Monoculture means there is no blooming of crops and hence no food for bees</a:t>
            </a:r>
          </a:p>
          <a:p>
            <a:r>
              <a:rPr lang="en-US" dirty="0" smtClean="0"/>
              <a:t>The bad condition for the native bees result in the Natural Deficient Disorder</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462E74F4-BB69-4CB5-8141-72067350C1F8}" type="slidenum">
              <a:rPr lang="en-US" smtClean="0"/>
              <a:t>9</a:t>
            </a:fld>
            <a:endParaRPr lang="en-US"/>
          </a:p>
        </p:txBody>
      </p:sp>
    </p:spTree>
    <p:extLst>
      <p:ext uri="{BB962C8B-B14F-4D97-AF65-F5344CB8AC3E}">
        <p14:creationId xmlns:p14="http://schemas.microsoft.com/office/powerpoint/2010/main" val="16183423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Establishment</a:t>
            </a:r>
            <a:r>
              <a:rPr lang="en-US" baseline="0" dirty="0" smtClean="0"/>
              <a:t> of stricter pesticide rules will help reduce unnecessary pesticide use reducing their attributed risks to bees and human beings</a:t>
            </a:r>
          </a:p>
          <a:p>
            <a:r>
              <a:rPr lang="en-US" baseline="0" dirty="0" smtClean="0"/>
              <a:t>Planting more plants and flowers will ensure a balance in the environment and the mutual benefits between the plants and the honey bees. Bees will have enough food increasing their productivity and subsequently plants will be adequately pollinated.</a:t>
            </a:r>
          </a:p>
          <a:p>
            <a:r>
              <a:rPr lang="en-US" baseline="0" dirty="0" smtClean="0"/>
              <a:t>Supporting organic farmers will ensure that enough crops grown hence sufficient food for the bees</a:t>
            </a:r>
          </a:p>
          <a:p>
            <a:r>
              <a:rPr lang="en-US" baseline="0" dirty="0" smtClean="0"/>
              <a:t>Toxic chemicals cause death to the bees and reduced use will result in reduced bee losses</a:t>
            </a:r>
          </a:p>
          <a:p>
            <a:r>
              <a:rPr lang="en-US" baseline="0" dirty="0" smtClean="0"/>
              <a:t>Lawns contribute very little to the environment . Plant and flowers are good habitats for honey habitats.</a:t>
            </a:r>
          </a:p>
          <a:p>
            <a:r>
              <a:rPr lang="en-US" baseline="0" dirty="0" smtClean="0"/>
              <a:t>Becoming an amateur beekeeper requires limited time to manage and can be of great benefit to your local ecosystem and as well have access to your own honey.</a:t>
            </a:r>
          </a:p>
          <a:p>
            <a:endParaRPr lang="en-US" dirty="0"/>
          </a:p>
        </p:txBody>
      </p:sp>
      <p:sp>
        <p:nvSpPr>
          <p:cNvPr id="4" name="Slide Number Placeholder 3"/>
          <p:cNvSpPr>
            <a:spLocks noGrp="1"/>
          </p:cNvSpPr>
          <p:nvPr>
            <p:ph type="sldNum" sz="quarter" idx="10"/>
          </p:nvPr>
        </p:nvSpPr>
        <p:spPr/>
        <p:txBody>
          <a:bodyPr/>
          <a:lstStyle/>
          <a:p>
            <a:fld id="{462E74F4-BB69-4CB5-8141-72067350C1F8}" type="slidenum">
              <a:rPr lang="en-US" smtClean="0"/>
              <a:t>10</a:t>
            </a:fld>
            <a:endParaRPr lang="en-US"/>
          </a:p>
        </p:txBody>
      </p:sp>
    </p:spTree>
    <p:extLst>
      <p:ext uri="{BB962C8B-B14F-4D97-AF65-F5344CB8AC3E}">
        <p14:creationId xmlns:p14="http://schemas.microsoft.com/office/powerpoint/2010/main" val="305658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important not to use pesticides while planting plants or flowers but if you</a:t>
            </a:r>
            <a:r>
              <a:rPr lang="en-US" baseline="0" dirty="0" smtClean="0"/>
              <a:t> have to make sure you strictly follow the instruction to avoid bee killing as a result inappropriate chemical use</a:t>
            </a:r>
          </a:p>
          <a:p>
            <a:r>
              <a:rPr lang="en-US" dirty="0" smtClean="0"/>
              <a:t>Native</a:t>
            </a:r>
            <a:r>
              <a:rPr lang="en-US" baseline="0" dirty="0" smtClean="0"/>
              <a:t> plants attract bees more than exotic plants and flowers</a:t>
            </a:r>
          </a:p>
          <a:p>
            <a:r>
              <a:rPr lang="en-US" baseline="0" dirty="0" smtClean="0"/>
              <a:t>Mixed colors such as purple, blue, yellow, white and violet attract more bees than a single color</a:t>
            </a:r>
          </a:p>
          <a:p>
            <a:r>
              <a:rPr lang="en-US" baseline="0" dirty="0" smtClean="0"/>
              <a:t>Also planting clumped flowers attract more pollinators than a single plant</a:t>
            </a:r>
          </a:p>
          <a:p>
            <a:r>
              <a:rPr lang="en-US" baseline="0" dirty="0" smtClean="0"/>
              <a:t>Different bee species have different tongue sizes and feed on different shaped flowers</a:t>
            </a:r>
          </a:p>
          <a:p>
            <a:r>
              <a:rPr lang="en-US" baseline="0" dirty="0" smtClean="0"/>
              <a:t>Diversifying flowers in different seasons attract different species of bees that fly in different seasons of the year.</a:t>
            </a:r>
          </a:p>
          <a:p>
            <a:endParaRPr lang="en-US" baseline="0" dirty="0" smtClean="0"/>
          </a:p>
          <a:p>
            <a:endParaRPr lang="en-US" dirty="0" smtClean="0"/>
          </a:p>
        </p:txBody>
      </p:sp>
      <p:sp>
        <p:nvSpPr>
          <p:cNvPr id="4" name="Slide Number Placeholder 3"/>
          <p:cNvSpPr>
            <a:spLocks noGrp="1"/>
          </p:cNvSpPr>
          <p:nvPr>
            <p:ph type="sldNum" sz="quarter" idx="10"/>
          </p:nvPr>
        </p:nvSpPr>
        <p:spPr/>
        <p:txBody>
          <a:bodyPr/>
          <a:lstStyle/>
          <a:p>
            <a:fld id="{462E74F4-BB69-4CB5-8141-72067350C1F8}" type="slidenum">
              <a:rPr lang="en-US" smtClean="0"/>
              <a:t>11</a:t>
            </a:fld>
            <a:endParaRPr lang="en-US"/>
          </a:p>
        </p:txBody>
      </p:sp>
    </p:spTree>
    <p:extLst>
      <p:ext uri="{BB962C8B-B14F-4D97-AF65-F5344CB8AC3E}">
        <p14:creationId xmlns:p14="http://schemas.microsoft.com/office/powerpoint/2010/main" val="317690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58E54D1A-D3DF-4379-992D-51E259B14A96}" type="datetimeFigureOut">
              <a:rPr lang="en-US" smtClean="0"/>
              <a:t>7/10/2018</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277173DD-AB21-4D1E-83C6-E1B1CDFD51FB}"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58E54D1A-D3DF-4379-992D-51E259B14A96}" type="datetimeFigureOut">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277173DD-AB21-4D1E-83C6-E1B1CDFD51FB}"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8E54D1A-D3DF-4379-992D-51E259B14A96}" type="datetimeFigureOut">
              <a:rPr lang="en-US" smtClean="0"/>
              <a:t>7/10/2018</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277173DD-AB21-4D1E-83C6-E1B1CDFD51FB}"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58E54D1A-D3DF-4379-992D-51E259B14A96}" type="datetimeFigureOut">
              <a:rPr lang="en-US" smtClean="0"/>
              <a:t>7/10/2018</a:t>
            </a:fld>
            <a:endParaRPr lang="en-US"/>
          </a:p>
        </p:txBody>
      </p:sp>
      <p:sp>
        <p:nvSpPr>
          <p:cNvPr id="10" name="Slide Number Placeholder 9"/>
          <p:cNvSpPr>
            <a:spLocks noGrp="1"/>
          </p:cNvSpPr>
          <p:nvPr>
            <p:ph type="sldNum" sz="quarter" idx="16"/>
          </p:nvPr>
        </p:nvSpPr>
        <p:spPr/>
        <p:txBody>
          <a:bodyPr rtlCol="0"/>
          <a:lstStyle/>
          <a:p>
            <a:fld id="{277173DD-AB21-4D1E-83C6-E1B1CDFD51FB}"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58E54D1A-D3DF-4379-992D-51E259B14A96}" type="datetimeFigureOut">
              <a:rPr lang="en-US" smtClean="0"/>
              <a:t>7/10/2018</a:t>
            </a:fld>
            <a:endParaRPr lang="en-US"/>
          </a:p>
        </p:txBody>
      </p:sp>
      <p:sp>
        <p:nvSpPr>
          <p:cNvPr id="12" name="Slide Number Placeholder 11"/>
          <p:cNvSpPr>
            <a:spLocks noGrp="1"/>
          </p:cNvSpPr>
          <p:nvPr>
            <p:ph type="sldNum" sz="quarter" idx="16"/>
          </p:nvPr>
        </p:nvSpPr>
        <p:spPr/>
        <p:txBody>
          <a:bodyPr rtlCol="0"/>
          <a:lstStyle/>
          <a:p>
            <a:fld id="{277173DD-AB21-4D1E-83C6-E1B1CDFD51FB}"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8E54D1A-D3DF-4379-992D-51E259B14A96}" type="datetimeFigureOut">
              <a:rPr lang="en-US" smtClean="0"/>
              <a:t>7/10/2018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277173DD-AB21-4D1E-83C6-E1B1CDFD51F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8E54D1A-D3DF-4379-992D-51E259B14A96}" type="datetimeFigureOut">
              <a:rPr lang="en-US" smtClean="0"/>
              <a:t>7/10/2018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277173DD-AB21-4D1E-83C6-E1B1CDFD51F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58E54D1A-D3DF-4379-992D-51E259B14A96}" type="datetimeFigureOut">
              <a:rPr lang="en-US" smtClean="0"/>
              <a:t>7/10/2018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277173DD-AB21-4D1E-83C6-E1B1CDFD51FB}"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58E54D1A-D3DF-4379-992D-51E259B14A96}" type="datetimeFigureOut">
              <a:rPr lang="en-US" smtClean="0"/>
              <a:t>7/10/2018</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277173DD-AB21-4D1E-83C6-E1B1CDFD51FB}"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8E54D1A-D3DF-4379-992D-51E259B14A96}" type="datetimeFigureOut">
              <a:rPr lang="en-US" smtClean="0"/>
              <a:t>7/10/2018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7173DD-AB21-4D1E-83C6-E1B1CDFD51F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58E54D1A-D3DF-4379-992D-51E259B14A96}" type="datetimeFigureOut">
              <a:rPr lang="en-US" smtClean="0"/>
              <a:t>7/10/2018</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277173DD-AB21-4D1E-83C6-E1B1CDFD51F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58E54D1A-D3DF-4379-992D-51E259B14A96}" type="datetimeFigureOut">
              <a:rPr lang="en-US" smtClean="0"/>
              <a:t>7/10/2018</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277173DD-AB21-4D1E-83C6-E1B1CDFD51F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533400"/>
            <a:ext cx="5486400" cy="1470025"/>
          </a:xfrm>
        </p:spPr>
        <p:txBody>
          <a:bodyPr>
            <a:normAutofit/>
          </a:bodyPr>
          <a:lstStyle/>
          <a:p>
            <a:r>
              <a:rPr lang="en-US" sz="3200" b="1" dirty="0" smtClean="0">
                <a:latin typeface="Times New Roman" pitchFamily="18" charset="0"/>
                <a:cs typeface="Times New Roman" pitchFamily="18" charset="0"/>
              </a:rPr>
              <a:t>HONEY BEE COLLAPSE</a:t>
            </a:r>
            <a:endParaRPr lang="en-US" sz="3200" b="1" dirty="0">
              <a:latin typeface="Times New Roman" pitchFamily="18" charset="0"/>
              <a:cs typeface="Times New Roman" pitchFamily="18" charset="0"/>
            </a:endParaRPr>
          </a:p>
        </p:txBody>
      </p:sp>
      <p:sp>
        <p:nvSpPr>
          <p:cNvPr id="3" name="Subtitle 2"/>
          <p:cNvSpPr>
            <a:spLocks noGrp="1"/>
          </p:cNvSpPr>
          <p:nvPr>
            <p:ph type="subTitle" idx="1"/>
          </p:nvPr>
        </p:nvSpPr>
        <p:spPr>
          <a:xfrm>
            <a:off x="1371600" y="2514600"/>
            <a:ext cx="6400800" cy="1752600"/>
          </a:xfrm>
        </p:spPr>
        <p:txBody>
          <a:bodyPr/>
          <a:lstStyle/>
          <a:p>
            <a:r>
              <a:rPr lang="en-US" sz="2400" dirty="0" smtClean="0">
                <a:latin typeface="Times New Roman" pitchFamily="18" charset="0"/>
                <a:cs typeface="Times New Roman" pitchFamily="18" charset="0"/>
              </a:rPr>
              <a:t>Name:</a:t>
            </a:r>
          </a:p>
          <a:p>
            <a:r>
              <a:rPr lang="en-US" sz="2400" dirty="0" smtClean="0">
                <a:latin typeface="Times New Roman" pitchFamily="18" charset="0"/>
                <a:cs typeface="Times New Roman" pitchFamily="18" charset="0"/>
              </a:rPr>
              <a:t>Institution:</a:t>
            </a:r>
          </a:p>
          <a:p>
            <a:r>
              <a:rPr lang="en-US" sz="2400" dirty="0" smtClean="0">
                <a:latin typeface="Times New Roman" pitchFamily="18" charset="0"/>
                <a:cs typeface="Times New Roman" pitchFamily="18" charset="0"/>
              </a:rPr>
              <a:t>Date</a:t>
            </a:r>
            <a:r>
              <a:rPr lang="en-US" dirty="0" smtClean="0"/>
              <a:t>:</a:t>
            </a:r>
          </a:p>
        </p:txBody>
      </p:sp>
    </p:spTree>
    <p:extLst>
      <p:ext uri="{BB962C8B-B14F-4D97-AF65-F5344CB8AC3E}">
        <p14:creationId xmlns:p14="http://schemas.microsoft.com/office/powerpoint/2010/main" val="840435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Honey Bees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US" sz="2400" dirty="0" smtClean="0">
                <a:latin typeface="Times New Roman" pitchFamily="18" charset="0"/>
                <a:cs typeface="Times New Roman" pitchFamily="18" charset="0"/>
              </a:rPr>
              <a:t>What are honey bees?</a:t>
            </a:r>
          </a:p>
          <a:p>
            <a:r>
              <a:rPr lang="en-US" sz="2400" dirty="0" smtClean="0">
                <a:latin typeface="Times New Roman" pitchFamily="18" charset="0"/>
                <a:cs typeface="Times New Roman" pitchFamily="18" charset="0"/>
              </a:rPr>
              <a:t>They live and reproduce in a hive</a:t>
            </a:r>
          </a:p>
          <a:p>
            <a:r>
              <a:rPr lang="en-US" sz="2400" dirty="0" smtClean="0">
                <a:latin typeface="Times New Roman" pitchFamily="18" charset="0"/>
                <a:cs typeface="Times New Roman" pitchFamily="18" charset="0"/>
              </a:rPr>
              <a:t>Different types of bees</a:t>
            </a:r>
          </a:p>
          <a:p>
            <a:pPr algn="ctr">
              <a:buFont typeface="Wingdings" pitchFamily="2" charset="2"/>
              <a:buChar char="ü"/>
            </a:pPr>
            <a:r>
              <a:rPr lang="en-US" sz="2400" dirty="0" smtClean="0">
                <a:latin typeface="Times New Roman" pitchFamily="18" charset="0"/>
                <a:cs typeface="Times New Roman" pitchFamily="18" charset="0"/>
              </a:rPr>
              <a:t>Worker</a:t>
            </a:r>
          </a:p>
          <a:p>
            <a:pPr algn="ctr">
              <a:buFont typeface="Wingdings" pitchFamily="2" charset="2"/>
              <a:buChar char="ü"/>
            </a:pPr>
            <a:r>
              <a:rPr lang="en-US" sz="2400" dirty="0" smtClean="0">
                <a:latin typeface="Times New Roman" pitchFamily="18" charset="0"/>
                <a:cs typeface="Times New Roman" pitchFamily="18" charset="0"/>
              </a:rPr>
              <a:t>Queen</a:t>
            </a:r>
          </a:p>
          <a:p>
            <a:pPr algn="ctr">
              <a:buFont typeface="Wingdings" pitchFamily="2" charset="2"/>
              <a:buChar char="ü"/>
            </a:pPr>
            <a:r>
              <a:rPr lang="en-US" sz="2400" dirty="0" smtClean="0">
                <a:latin typeface="Times New Roman" pitchFamily="18" charset="0"/>
                <a:cs typeface="Times New Roman" pitchFamily="18" charset="0"/>
              </a:rPr>
              <a:t>Drone</a:t>
            </a:r>
          </a:p>
          <a:p>
            <a:pPr marL="0" indent="0">
              <a:buNone/>
            </a:pPr>
            <a:r>
              <a:rPr lang="en-US" sz="2400" dirty="0" smtClean="0">
                <a:latin typeface="Times New Roman" pitchFamily="18" charset="0"/>
                <a:cs typeface="Times New Roman" pitchFamily="18" charset="0"/>
              </a:rPr>
              <a:t>(NAFIS, n.d).</a:t>
            </a:r>
          </a:p>
          <a:p>
            <a:pPr marL="0" indent="0">
              <a:buNone/>
            </a:pPr>
            <a:endParaRPr lang="en-US" dirty="0" smtClean="0"/>
          </a:p>
          <a:p>
            <a:endParaRPr lang="en-US" dirty="0" smtClean="0"/>
          </a:p>
          <a:p>
            <a:pPr marL="0" indent="0">
              <a:buNone/>
            </a:pPr>
            <a:endParaRPr lang="en-US" dirty="0"/>
          </a:p>
        </p:txBody>
      </p:sp>
    </p:spTree>
    <p:extLst>
      <p:ext uri="{BB962C8B-B14F-4D97-AF65-F5344CB8AC3E}">
        <p14:creationId xmlns:p14="http://schemas.microsoft.com/office/powerpoint/2010/main" val="35924151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r>
              <a:rPr lang="en-US" sz="3200" b="1" dirty="0" smtClean="0">
                <a:latin typeface="Times New Roman" pitchFamily="18" charset="0"/>
                <a:cs typeface="Times New Roman" pitchFamily="18" charset="0"/>
              </a:rPr>
              <a:t>Honey Bees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r>
              <a:rPr lang="en-US" sz="2400" dirty="0" smtClean="0">
                <a:latin typeface="Times New Roman" pitchFamily="18" charset="0"/>
                <a:cs typeface="Times New Roman" pitchFamily="18" charset="0"/>
              </a:rPr>
              <a:t>Pollination of most domestic and imported fruits and vegetables.</a:t>
            </a:r>
          </a:p>
          <a:p>
            <a:r>
              <a:rPr lang="en-US" sz="2400" dirty="0" smtClean="0">
                <a:latin typeface="Times New Roman" pitchFamily="18" charset="0"/>
                <a:cs typeface="Times New Roman" pitchFamily="18" charset="0"/>
              </a:rPr>
              <a:t>Honey bees are the main plant pollinators in the animal kingdom.</a:t>
            </a:r>
          </a:p>
          <a:p>
            <a:r>
              <a:rPr lang="en-US" sz="2400" dirty="0" smtClean="0">
                <a:latin typeface="Times New Roman" pitchFamily="18" charset="0"/>
                <a:cs typeface="Times New Roman" pitchFamily="18" charset="0"/>
              </a:rPr>
              <a:t>30% of the food consumed in the U.S is pollinated by the honey bees</a:t>
            </a:r>
          </a:p>
          <a:p>
            <a:r>
              <a:rPr lang="en-US" sz="2400" dirty="0" smtClean="0">
                <a:latin typeface="Times New Roman" pitchFamily="18" charset="0"/>
                <a:cs typeface="Times New Roman" pitchFamily="18" charset="0"/>
              </a:rPr>
              <a:t>Honey bees are the best, prolific and productive pollinators</a:t>
            </a:r>
          </a:p>
          <a:p>
            <a:r>
              <a:rPr lang="en-US" sz="2400" dirty="0" smtClean="0">
                <a:latin typeface="Times New Roman" pitchFamily="18" charset="0"/>
                <a:cs typeface="Times New Roman" pitchFamily="18" charset="0"/>
              </a:rPr>
              <a:t>They are unique insects with an interesting life style that surprise scientists even today.</a:t>
            </a:r>
          </a:p>
          <a:p>
            <a:r>
              <a:rPr lang="en-US" sz="2400" dirty="0" smtClean="0">
                <a:latin typeface="Times New Roman" pitchFamily="18" charset="0"/>
                <a:cs typeface="Times New Roman" pitchFamily="18" charset="0"/>
              </a:rPr>
              <a:t> The decline of honey bee in the past years is a growing environmental concern (EPA, 2018).</a:t>
            </a:r>
          </a:p>
        </p:txBody>
      </p:sp>
    </p:spTree>
    <p:extLst>
      <p:ext uri="{BB962C8B-B14F-4D97-AF65-F5344CB8AC3E}">
        <p14:creationId xmlns:p14="http://schemas.microsoft.com/office/powerpoint/2010/main" val="27453840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latin typeface="Times New Roman" pitchFamily="18" charset="0"/>
                <a:cs typeface="Times New Roman" pitchFamily="18" charset="0"/>
              </a:rPr>
              <a:t>Importance of Honey Bees and Impacts of their Loss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Honey bees pollinates most of the commercial crops in the U.S</a:t>
            </a:r>
          </a:p>
          <a:p>
            <a:r>
              <a:rPr lang="en-US" sz="2400" dirty="0" smtClean="0">
                <a:latin typeface="Times New Roman" pitchFamily="18" charset="0"/>
                <a:cs typeface="Times New Roman" pitchFamily="18" charset="0"/>
              </a:rPr>
              <a:t>Honey bees globally pollinates the largest percentage of all the foods obtained from insect pollinated plants</a:t>
            </a:r>
          </a:p>
          <a:p>
            <a:r>
              <a:rPr lang="en-US" sz="2400" dirty="0" smtClean="0">
                <a:latin typeface="Times New Roman" pitchFamily="18" charset="0"/>
                <a:cs typeface="Times New Roman" pitchFamily="18" charset="0"/>
              </a:rPr>
              <a:t>Danger of pollination vectors decline</a:t>
            </a:r>
          </a:p>
          <a:p>
            <a:r>
              <a:rPr lang="en-US" sz="2400" dirty="0" smtClean="0">
                <a:latin typeface="Times New Roman" pitchFamily="18" charset="0"/>
                <a:cs typeface="Times New Roman" pitchFamily="18" charset="0"/>
              </a:rPr>
              <a:t>Disruption of food ecosystems and production</a:t>
            </a:r>
          </a:p>
          <a:p>
            <a:r>
              <a:rPr lang="en-US" sz="2400" dirty="0" smtClean="0">
                <a:latin typeface="Times New Roman" pitchFamily="18" charset="0"/>
                <a:cs typeface="Times New Roman" pitchFamily="18" charset="0"/>
              </a:rPr>
              <a:t>Honey bees are continue to decrease at a high rate</a:t>
            </a:r>
          </a:p>
          <a:p>
            <a:r>
              <a:rPr lang="en-US" sz="2400" dirty="0" smtClean="0">
                <a:latin typeface="Times New Roman" pitchFamily="18" charset="0"/>
                <a:cs typeface="Times New Roman" pitchFamily="18" charset="0"/>
              </a:rPr>
              <a:t>They depend on the honey they make for life and also feed their young ones with it (EPA, 2018).</a:t>
            </a:r>
          </a:p>
          <a:p>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28900217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latin typeface="Times New Roman" pitchFamily="18" charset="0"/>
                <a:cs typeface="Times New Roman" pitchFamily="18" charset="0"/>
              </a:rPr>
              <a:t>Importance of Honey Bees and Impact of their Loss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Beekeepers manage honey bee colonies and rent pollination services</a:t>
            </a:r>
          </a:p>
          <a:p>
            <a:r>
              <a:rPr lang="en-US" sz="2400" dirty="0" smtClean="0">
                <a:latin typeface="Times New Roman" pitchFamily="18" charset="0"/>
                <a:cs typeface="Times New Roman" pitchFamily="18" charset="0"/>
              </a:rPr>
              <a:t>Such colonies replaced the native honey bees</a:t>
            </a:r>
          </a:p>
          <a:p>
            <a:r>
              <a:rPr lang="en-US" sz="2400" dirty="0" smtClean="0">
                <a:latin typeface="Times New Roman" pitchFamily="18" charset="0"/>
                <a:cs typeface="Times New Roman" pitchFamily="18" charset="0"/>
              </a:rPr>
              <a:t>The replacement has led to a drop in the managed bee population</a:t>
            </a:r>
          </a:p>
          <a:p>
            <a:r>
              <a:rPr lang="en-US" sz="2400" dirty="0" smtClean="0">
                <a:latin typeface="Times New Roman" pitchFamily="18" charset="0"/>
                <a:cs typeface="Times New Roman" pitchFamily="18" charset="0"/>
              </a:rPr>
              <a:t>Great numbers of honey bees have been lost since the replacement</a:t>
            </a:r>
          </a:p>
          <a:p>
            <a:r>
              <a:rPr lang="en-US" sz="2400" dirty="0" smtClean="0">
                <a:latin typeface="Times New Roman" pitchFamily="18" charset="0"/>
                <a:cs typeface="Times New Roman" pitchFamily="18" charset="0"/>
              </a:rPr>
              <a:t>Many times bee keepers inspect healthy colonies and find all the bee workers gone (Greenleaf, &amp; Kremen, 2006). </a:t>
            </a:r>
          </a:p>
          <a:p>
            <a:endParaRPr lang="en-US" dirty="0" smtClean="0"/>
          </a:p>
          <a:p>
            <a:endParaRPr lang="en-US" dirty="0" smtClean="0"/>
          </a:p>
          <a:p>
            <a:endParaRPr lang="en-US" dirty="0" smtClean="0"/>
          </a:p>
        </p:txBody>
      </p:sp>
    </p:spTree>
    <p:extLst>
      <p:ext uri="{BB962C8B-B14F-4D97-AF65-F5344CB8AC3E}">
        <p14:creationId xmlns:p14="http://schemas.microsoft.com/office/powerpoint/2010/main" val="3599548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latin typeface="Times New Roman" pitchFamily="18" charset="0"/>
                <a:cs typeface="Times New Roman" pitchFamily="18" charset="0"/>
              </a:rPr>
              <a:t>Importance of Honey Bees and Impact of their Loss</a:t>
            </a:r>
            <a:endParaRPr lang="en-US" sz="3200" b="1" dirty="0"/>
          </a:p>
        </p:txBody>
      </p:sp>
      <p:sp>
        <p:nvSpPr>
          <p:cNvPr id="3" name="Content Placeholder 2"/>
          <p:cNvSpPr>
            <a:spLocks noGrp="1"/>
          </p:cNvSpPr>
          <p:nvPr>
            <p:ph sz="quarter" idx="1"/>
          </p:nvPr>
        </p:nvSpPr>
        <p:spPr/>
        <p:txBody>
          <a:bodyPr>
            <a:normAutofit/>
          </a:bodyPr>
          <a:lstStyle/>
          <a:p>
            <a:pPr marL="0" indent="0">
              <a:buNone/>
            </a:pPr>
            <a:r>
              <a:rPr lang="en-US" sz="2400" b="1" dirty="0" smtClean="0">
                <a:latin typeface="Times New Roman" pitchFamily="18" charset="0"/>
                <a:cs typeface="Times New Roman" pitchFamily="18" charset="0"/>
              </a:rPr>
              <a:t>The Importance of honey bees</a:t>
            </a:r>
          </a:p>
          <a:p>
            <a:r>
              <a:rPr lang="en-US" sz="2400" dirty="0" smtClean="0">
                <a:latin typeface="Times New Roman" pitchFamily="18" charset="0"/>
                <a:cs typeface="Times New Roman" pitchFamily="18" charset="0"/>
              </a:rPr>
              <a:t>Honey bees were imported from Asia and Africa to America in the 17</a:t>
            </a:r>
            <a:r>
              <a:rPr lang="en-US" sz="2400" baseline="30000" dirty="0" smtClean="0">
                <a:latin typeface="Times New Roman" pitchFamily="18" charset="0"/>
                <a:cs typeface="Times New Roman" pitchFamily="18" charset="0"/>
              </a:rPr>
              <a:t>th</a:t>
            </a:r>
            <a:r>
              <a:rPr lang="en-US" sz="2400" dirty="0" smtClean="0">
                <a:latin typeface="Times New Roman" pitchFamily="18" charset="0"/>
                <a:cs typeface="Times New Roman" pitchFamily="18" charset="0"/>
              </a:rPr>
              <a:t> century</a:t>
            </a:r>
          </a:p>
          <a:p>
            <a:pPr marL="0" indent="0">
              <a:buNone/>
            </a:pPr>
            <a:r>
              <a:rPr lang="en-US" sz="2400" dirty="0" smtClean="0">
                <a:latin typeface="Times New Roman" pitchFamily="18" charset="0"/>
                <a:cs typeface="Times New Roman" pitchFamily="18" charset="0"/>
              </a:rPr>
              <a:t>            -Responsible for food production</a:t>
            </a:r>
          </a:p>
          <a:p>
            <a:pPr marL="0" indent="0">
              <a:buNone/>
            </a:pPr>
            <a:r>
              <a:rPr lang="en-US" sz="2400" dirty="0" smtClean="0">
                <a:latin typeface="Times New Roman" pitchFamily="18" charset="0"/>
                <a:cs typeface="Times New Roman" pitchFamily="18" charset="0"/>
              </a:rPr>
              <a:t>            -Rise the economy through commercial agriculture</a:t>
            </a:r>
          </a:p>
          <a:p>
            <a:pPr marL="0" indent="0" algn="ctr">
              <a:buNone/>
            </a:pPr>
            <a:r>
              <a:rPr lang="en-US" sz="2400" dirty="0" smtClean="0">
                <a:latin typeface="Times New Roman" pitchFamily="18" charset="0"/>
                <a:cs typeface="Times New Roman" pitchFamily="18" charset="0"/>
              </a:rPr>
              <a:t>        -Bee products contribute a huge percentage of the most   healthy products</a:t>
            </a:r>
          </a:p>
          <a:p>
            <a:pPr marL="0" indent="0">
              <a:buNone/>
            </a:pPr>
            <a:r>
              <a:rPr lang="en-US" sz="2400" dirty="0" smtClean="0">
                <a:latin typeface="Times New Roman" pitchFamily="18" charset="0"/>
                <a:cs typeface="Times New Roman" pitchFamily="18" charset="0"/>
              </a:rPr>
              <a:t>            -Honey bees hold the agricultural system together</a:t>
            </a:r>
          </a:p>
          <a:p>
            <a:pPr algn="ctr">
              <a:buFont typeface="Wingdings" pitchFamily="2" charset="2"/>
              <a:buChar char="ü"/>
            </a:pPr>
            <a:endParaRPr lang="en-US" sz="2400" dirty="0" smtClean="0">
              <a:latin typeface="Times New Roman" pitchFamily="18" charset="0"/>
              <a:cs typeface="Times New Roman" pitchFamily="18" charset="0"/>
            </a:endParaRPr>
          </a:p>
          <a:p>
            <a:r>
              <a:rPr lang="en-US" sz="2400" dirty="0" smtClean="0">
                <a:latin typeface="Times New Roman" pitchFamily="18" charset="0"/>
                <a:cs typeface="Times New Roman" pitchFamily="18" charset="0"/>
              </a:rPr>
              <a:t>Bee keepers are also declining (</a:t>
            </a:r>
            <a:r>
              <a:rPr lang="en-US" sz="2600" dirty="0" smtClean="0">
                <a:latin typeface="Times New Roman" pitchFamily="18" charset="0"/>
                <a:cs typeface="Times New Roman" pitchFamily="18" charset="0"/>
              </a:rPr>
              <a:t>Greenleaf,&amp; Kremen,2006). </a:t>
            </a:r>
            <a:endParaRPr lang="en-US" sz="2600" dirty="0">
              <a:latin typeface="Times New Roman" pitchFamily="18" charset="0"/>
              <a:cs typeface="Times New Roman" pitchFamily="18" charset="0"/>
            </a:endParaRPr>
          </a:p>
        </p:txBody>
      </p:sp>
    </p:spTree>
    <p:extLst>
      <p:ext uri="{BB962C8B-B14F-4D97-AF65-F5344CB8AC3E}">
        <p14:creationId xmlns:p14="http://schemas.microsoft.com/office/powerpoint/2010/main" val="33072448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200" b="1" dirty="0" smtClean="0">
                <a:latin typeface="Times New Roman" pitchFamily="18" charset="0"/>
                <a:cs typeface="Times New Roman" pitchFamily="18" charset="0"/>
              </a:rPr>
              <a:t>Importance of Honey Bees and Impact of their Loss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lnSpcReduction="10000"/>
          </a:bodyPr>
          <a:lstStyle/>
          <a:p>
            <a:pPr marL="0" indent="0">
              <a:buNone/>
            </a:pPr>
            <a:r>
              <a:rPr lang="en-US" sz="2400" b="1" dirty="0" smtClean="0">
                <a:latin typeface="Times New Roman" pitchFamily="18" charset="0"/>
                <a:cs typeface="Times New Roman" pitchFamily="18" charset="0"/>
              </a:rPr>
              <a:t>The colony Collapse Disorder</a:t>
            </a:r>
          </a:p>
          <a:p>
            <a:pPr marL="0" indent="0">
              <a:buNone/>
            </a:pPr>
            <a:r>
              <a:rPr lang="en-US" sz="2800" dirty="0" smtClean="0">
                <a:latin typeface="Times New Roman" pitchFamily="18" charset="0"/>
                <a:cs typeface="Times New Roman" pitchFamily="18" charset="0"/>
              </a:rPr>
              <a:t>Symptoms</a:t>
            </a:r>
          </a:p>
          <a:p>
            <a:pPr algn="ctr">
              <a:buFont typeface="Wingdings" pitchFamily="2" charset="2"/>
              <a:buChar char="ü"/>
            </a:pPr>
            <a:r>
              <a:rPr lang="en-US" sz="2800" dirty="0" smtClean="0">
                <a:latin typeface="Times New Roman" pitchFamily="18" charset="0"/>
                <a:cs typeface="Times New Roman" pitchFamily="18" charset="0"/>
              </a:rPr>
              <a:t>Sudden disappearance of adult workers</a:t>
            </a:r>
          </a:p>
          <a:p>
            <a:pPr algn="ctr">
              <a:buFont typeface="Wingdings" pitchFamily="2" charset="2"/>
              <a:buChar char="ü"/>
            </a:pPr>
            <a:r>
              <a:rPr lang="en-US" sz="2800" dirty="0" smtClean="0">
                <a:latin typeface="Times New Roman" pitchFamily="18" charset="0"/>
                <a:cs typeface="Times New Roman" pitchFamily="18" charset="0"/>
              </a:rPr>
              <a:t>Abandoning of the honey and the queen</a:t>
            </a:r>
          </a:p>
          <a:p>
            <a:pPr>
              <a:buFont typeface="Wingdings" pitchFamily="2" charset="2"/>
              <a:buChar char="v"/>
            </a:pPr>
            <a:r>
              <a:rPr lang="en-US" sz="2400" dirty="0" smtClean="0">
                <a:latin typeface="Times New Roman" pitchFamily="18" charset="0"/>
                <a:cs typeface="Times New Roman" pitchFamily="18" charset="0"/>
              </a:rPr>
              <a:t>Discovered in 2006  </a:t>
            </a:r>
          </a:p>
          <a:p>
            <a:pPr>
              <a:buFont typeface="Wingdings" pitchFamily="2" charset="2"/>
              <a:buChar char="v"/>
            </a:pPr>
            <a:r>
              <a:rPr lang="en-US" sz="2400" dirty="0" smtClean="0">
                <a:latin typeface="Times New Roman" pitchFamily="18" charset="0"/>
                <a:cs typeface="Times New Roman" pitchFamily="18" charset="0"/>
              </a:rPr>
              <a:t>The cause of CCD is unknown</a:t>
            </a:r>
          </a:p>
          <a:p>
            <a:pPr>
              <a:buFont typeface="Wingdings" pitchFamily="2" charset="2"/>
              <a:buChar char="v"/>
            </a:pPr>
            <a:r>
              <a:rPr lang="en-US" sz="2400" dirty="0" smtClean="0">
                <a:latin typeface="Times New Roman" pitchFamily="18" charset="0"/>
                <a:cs typeface="Times New Roman" pitchFamily="18" charset="0"/>
              </a:rPr>
              <a:t> There increased death of bee colonies since 2006</a:t>
            </a:r>
          </a:p>
          <a:p>
            <a:pPr>
              <a:buFont typeface="Wingdings" pitchFamily="2" charset="2"/>
              <a:buChar char="v"/>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Bees continue to die or disappear since 2010</a:t>
            </a:r>
          </a:p>
          <a:p>
            <a:pPr>
              <a:buFont typeface="Wingdings" pitchFamily="2" charset="2"/>
              <a:buChar char="v"/>
            </a:pPr>
            <a:r>
              <a:rPr lang="en-US" sz="2400" dirty="0" smtClean="0">
                <a:latin typeface="Times New Roman" pitchFamily="18" charset="0"/>
                <a:cs typeface="Times New Roman" pitchFamily="18" charset="0"/>
              </a:rPr>
              <a:t>Annual death or disappearance rate and normal winter losses continue to increase (EPA, 2018).</a:t>
            </a:r>
          </a:p>
          <a:p>
            <a:pPr marL="0" indent="0">
              <a:buNone/>
            </a:pPr>
            <a:endParaRPr lang="en-US" sz="2400" dirty="0" smtClean="0">
              <a:latin typeface="Times New Roman" pitchFamily="18" charset="0"/>
              <a:cs typeface="Times New Roman" pitchFamily="18" charset="0"/>
            </a:endParaRPr>
          </a:p>
        </p:txBody>
      </p:sp>
    </p:spTree>
    <p:extLst>
      <p:ext uri="{BB962C8B-B14F-4D97-AF65-F5344CB8AC3E}">
        <p14:creationId xmlns:p14="http://schemas.microsoft.com/office/powerpoint/2010/main" val="32168822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latin typeface="Times New Roman" pitchFamily="18" charset="0"/>
                <a:cs typeface="Times New Roman" pitchFamily="18" charset="0"/>
              </a:rPr>
              <a:t>Possible Causes Colony Collapse Disorder</a:t>
            </a:r>
            <a:endParaRPr lang="en-US" sz="32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US" sz="2400" dirty="0" smtClean="0">
                <a:latin typeface="Times New Roman" pitchFamily="18" charset="0"/>
                <a:cs typeface="Times New Roman" pitchFamily="18" charset="0"/>
              </a:rPr>
              <a:t>Agricultural Pesticides such as Neornicotinoids-</a:t>
            </a:r>
          </a:p>
          <a:p>
            <a:pPr algn="ctr">
              <a:buFont typeface="Wingdings" pitchFamily="2" charset="2"/>
              <a:buChar char="ü"/>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Chemicals passed to plants, flowers, nectars and finally to bees</a:t>
            </a:r>
          </a:p>
          <a:p>
            <a:r>
              <a:rPr lang="en-US" sz="2400" dirty="0" smtClean="0">
                <a:latin typeface="Times New Roman" pitchFamily="18" charset="0"/>
                <a:cs typeface="Times New Roman" pitchFamily="18" charset="0"/>
              </a:rPr>
              <a:t>Varroa parasite-</a:t>
            </a:r>
          </a:p>
          <a:p>
            <a:pPr algn="ctr">
              <a:buFont typeface="Wingdings" pitchFamily="2" charset="2"/>
              <a:buChar char="ü"/>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World most destructive western bee pest</a:t>
            </a:r>
          </a:p>
          <a:p>
            <a:r>
              <a:rPr lang="en-US" sz="2400" dirty="0" smtClean="0">
                <a:latin typeface="Times New Roman" pitchFamily="18" charset="0"/>
                <a:cs typeface="Times New Roman" pitchFamily="18" charset="0"/>
              </a:rPr>
              <a:t>Fungal, Bacterial, and virus infections</a:t>
            </a:r>
          </a:p>
          <a:p>
            <a:r>
              <a:rPr lang="en-US" sz="2400" dirty="0" smtClean="0">
                <a:latin typeface="Times New Roman" pitchFamily="18" charset="0"/>
                <a:cs typeface="Times New Roman" pitchFamily="18" charset="0"/>
              </a:rPr>
              <a:t>Beekeepers</a:t>
            </a:r>
          </a:p>
          <a:p>
            <a:pPr marL="0" indent="0">
              <a:buNone/>
            </a:pPr>
            <a:r>
              <a:rPr lang="en-US" sz="2400" dirty="0" smtClean="0">
                <a:latin typeface="Times New Roman" pitchFamily="18" charset="0"/>
                <a:cs typeface="Times New Roman" pitchFamily="18" charset="0"/>
              </a:rPr>
              <a:t>(Chensheng, Warchol, &amp; Callahan, 2014).</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194560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Beekeepers</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marL="0" indent="0">
              <a:buNone/>
            </a:pPr>
            <a:r>
              <a:rPr lang="en-US" sz="2400" b="1" dirty="0" smtClean="0">
                <a:latin typeface="Times New Roman" pitchFamily="18" charset="0"/>
                <a:cs typeface="Times New Roman" pitchFamily="18" charset="0"/>
              </a:rPr>
              <a:t>How they contribute to bee losses.</a:t>
            </a:r>
          </a:p>
          <a:p>
            <a:pPr algn="ctr">
              <a:buFont typeface="Wingdings" pitchFamily="2" charset="2"/>
              <a:buChar char="ü"/>
            </a:pPr>
            <a:r>
              <a:rPr lang="en-US" sz="2400" dirty="0" smtClean="0">
                <a:latin typeface="Times New Roman" pitchFamily="18" charset="0"/>
                <a:cs typeface="Times New Roman" pitchFamily="18" charset="0"/>
              </a:rPr>
              <a:t>Killing the native Queen</a:t>
            </a:r>
          </a:p>
          <a:p>
            <a:pPr algn="ctr">
              <a:buFont typeface="Wingdings" pitchFamily="2" charset="2"/>
              <a:buChar char="ü"/>
            </a:pPr>
            <a:r>
              <a:rPr lang="en-US" sz="2400" dirty="0" smtClean="0">
                <a:latin typeface="Times New Roman" pitchFamily="18" charset="0"/>
                <a:cs typeface="Times New Roman" pitchFamily="18" charset="0"/>
              </a:rPr>
              <a:t>Food Supplementation</a:t>
            </a:r>
          </a:p>
          <a:p>
            <a:pPr algn="ctr">
              <a:buFont typeface="Wingdings" pitchFamily="2" charset="2"/>
              <a:buChar char="ü"/>
            </a:pPr>
            <a:r>
              <a:rPr lang="en-US" sz="2400" dirty="0" smtClean="0">
                <a:latin typeface="Times New Roman" pitchFamily="18" charset="0"/>
                <a:cs typeface="Times New Roman" pitchFamily="18" charset="0"/>
              </a:rPr>
              <a:t>Transportation of beehives</a:t>
            </a:r>
          </a:p>
          <a:p>
            <a:pPr marL="0" indent="0">
              <a:buNone/>
            </a:pPr>
            <a:r>
              <a:rPr lang="en-US" sz="2400" dirty="0" smtClean="0">
                <a:latin typeface="Times New Roman" pitchFamily="18" charset="0"/>
                <a:cs typeface="Times New Roman" pitchFamily="18" charset="0"/>
              </a:rPr>
              <a:t>Although pesticides are the major causes of bee decline, other factors also play a huge role. </a:t>
            </a:r>
            <a:endParaRPr lang="en-US" sz="2400" dirty="0">
              <a:latin typeface="Times New Roman" pitchFamily="18" charset="0"/>
              <a:cs typeface="Times New Roman" pitchFamily="18" charset="0"/>
            </a:endParaRPr>
          </a:p>
          <a:p>
            <a:pPr algn="ctr">
              <a:buFont typeface="Wingdings" pitchFamily="2" charset="2"/>
              <a:buChar char="ü"/>
            </a:pPr>
            <a:r>
              <a:rPr lang="en-US" sz="2400" dirty="0" smtClean="0">
                <a:latin typeface="Times New Roman" pitchFamily="18" charset="0"/>
                <a:cs typeface="Times New Roman" pitchFamily="18" charset="0"/>
              </a:rPr>
              <a:t>Crop Monoculture</a:t>
            </a:r>
          </a:p>
          <a:p>
            <a:pPr algn="ctr">
              <a:buFont typeface="Wingdings" pitchFamily="2" charset="2"/>
              <a:buChar char="ü"/>
            </a:pPr>
            <a:r>
              <a:rPr lang="en-US" sz="2400" dirty="0" smtClean="0">
                <a:latin typeface="Times New Roman" pitchFamily="18" charset="0"/>
                <a:cs typeface="Times New Roman" pitchFamily="18" charset="0"/>
              </a:rPr>
              <a:t>Bad condition of the native bees</a:t>
            </a:r>
          </a:p>
          <a:p>
            <a:pPr marL="0" indent="0">
              <a:buNone/>
            </a:pPr>
            <a:r>
              <a:rPr lang="en-US" sz="2400" dirty="0" smtClean="0">
                <a:latin typeface="Times New Roman" pitchFamily="18" charset="0"/>
                <a:cs typeface="Times New Roman" pitchFamily="18" charset="0"/>
              </a:rPr>
              <a:t>(EPA, 2018).</a:t>
            </a:r>
          </a:p>
          <a:p>
            <a:pPr marL="0" indent="0">
              <a:buNone/>
            </a:pPr>
            <a:endParaRPr lang="en-US" sz="2400" dirty="0" smtClean="0">
              <a:latin typeface="Times New Roman" pitchFamily="18" charset="0"/>
              <a:cs typeface="Times New Roman" pitchFamily="18" charset="0"/>
            </a:endParaRPr>
          </a:p>
          <a:p>
            <a:pPr marL="0" indent="0">
              <a:buNone/>
            </a:pP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37141676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Solution</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a:xfrm>
            <a:off x="457200" y="1600201"/>
            <a:ext cx="8229600" cy="3581400"/>
          </a:xfrm>
        </p:spPr>
        <p:txBody>
          <a:bodyPr>
            <a:normAutofit/>
          </a:bodyPr>
          <a:lstStyle/>
          <a:p>
            <a:r>
              <a:rPr lang="en-US" sz="2400" dirty="0" smtClean="0">
                <a:latin typeface="Times New Roman" pitchFamily="18" charset="0"/>
                <a:cs typeface="Times New Roman" pitchFamily="18" charset="0"/>
              </a:rPr>
              <a:t>Strict pesticides regulation</a:t>
            </a:r>
          </a:p>
          <a:p>
            <a:r>
              <a:rPr lang="en-US" sz="2400" dirty="0" smtClean="0">
                <a:latin typeface="Times New Roman" pitchFamily="18" charset="0"/>
                <a:cs typeface="Times New Roman" pitchFamily="18" charset="0"/>
              </a:rPr>
              <a:t>Planting of more plants and flowers</a:t>
            </a:r>
          </a:p>
          <a:p>
            <a:r>
              <a:rPr lang="en-US" sz="2400" dirty="0" smtClean="0">
                <a:latin typeface="Times New Roman" pitchFamily="18" charset="0"/>
                <a:cs typeface="Times New Roman" pitchFamily="18" charset="0"/>
              </a:rPr>
              <a:t>Supporting organic farmers</a:t>
            </a:r>
          </a:p>
          <a:p>
            <a:r>
              <a:rPr lang="en-US" sz="2400" dirty="0" smtClean="0">
                <a:latin typeface="Times New Roman" pitchFamily="18" charset="0"/>
                <a:cs typeface="Times New Roman" pitchFamily="18" charset="0"/>
              </a:rPr>
              <a:t>Reduced use of toxic Chemicals</a:t>
            </a:r>
          </a:p>
          <a:p>
            <a:r>
              <a:rPr lang="en-US" sz="2400" dirty="0" smtClean="0">
                <a:latin typeface="Times New Roman" pitchFamily="18" charset="0"/>
                <a:cs typeface="Times New Roman" pitchFamily="18" charset="0"/>
              </a:rPr>
              <a:t>Converting lawns into plant gardens or natural habitats</a:t>
            </a:r>
          </a:p>
          <a:p>
            <a:r>
              <a:rPr lang="en-US" sz="2400" dirty="0" smtClean="0">
                <a:latin typeface="Times New Roman" pitchFamily="18" charset="0"/>
                <a:cs typeface="Times New Roman" pitchFamily="18" charset="0"/>
              </a:rPr>
              <a:t>Becoming beekeepers</a:t>
            </a:r>
          </a:p>
          <a:p>
            <a:pPr marL="0" indent="0">
              <a:buNone/>
            </a:pPr>
            <a:r>
              <a:rPr lang="en-US" sz="2400" dirty="0" smtClean="0">
                <a:latin typeface="Times New Roman" pitchFamily="18" charset="0"/>
                <a:cs typeface="Times New Roman" pitchFamily="18" charset="0"/>
              </a:rPr>
              <a:t>(EPA, 2018).</a:t>
            </a:r>
          </a:p>
          <a:p>
            <a:pPr marL="0" indent="0">
              <a:buNone/>
            </a:pPr>
            <a:endParaRPr lang="en-US" dirty="0" smtClean="0"/>
          </a:p>
        </p:txBody>
      </p:sp>
    </p:spTree>
    <p:extLst>
      <p:ext uri="{BB962C8B-B14F-4D97-AF65-F5344CB8AC3E}">
        <p14:creationId xmlns:p14="http://schemas.microsoft.com/office/powerpoint/2010/main" val="32712672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latin typeface="Times New Roman" pitchFamily="18" charset="0"/>
                <a:cs typeface="Times New Roman" pitchFamily="18" charset="0"/>
              </a:rPr>
              <a:t>Solution</a:t>
            </a:r>
            <a:endParaRPr lang="en-US" sz="3200" b="1"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pPr marL="0" indent="0">
              <a:buNone/>
            </a:pPr>
            <a:r>
              <a:rPr lang="en-US" sz="2400" b="1" dirty="0" smtClean="0">
                <a:latin typeface="Times New Roman" pitchFamily="18" charset="0"/>
                <a:cs typeface="Times New Roman" pitchFamily="18" charset="0"/>
              </a:rPr>
              <a:t>Attracting bees:</a:t>
            </a:r>
          </a:p>
          <a:p>
            <a:pPr>
              <a:buFont typeface="Wingdings" pitchFamily="2" charset="2"/>
              <a:buChar char="ü"/>
            </a:pPr>
            <a:r>
              <a:rPr lang="en-US" sz="2400" dirty="0" smtClean="0">
                <a:latin typeface="Times New Roman" pitchFamily="18" charset="0"/>
                <a:cs typeface="Times New Roman" pitchFamily="18" charset="0"/>
              </a:rPr>
              <a:t>Not using pesticides</a:t>
            </a:r>
          </a:p>
          <a:p>
            <a:pPr>
              <a:buFont typeface="Wingdings" pitchFamily="2" charset="2"/>
              <a:buChar char="ü"/>
            </a:pPr>
            <a:r>
              <a:rPr lang="en-US" sz="2400" dirty="0" smtClean="0">
                <a:latin typeface="Times New Roman" pitchFamily="18" charset="0"/>
                <a:cs typeface="Times New Roman" pitchFamily="18" charset="0"/>
              </a:rPr>
              <a:t>Use of native plants</a:t>
            </a:r>
          </a:p>
          <a:p>
            <a:pPr>
              <a:buFont typeface="Wingdings" pitchFamily="2" charset="2"/>
              <a:buChar char="ü"/>
            </a:pPr>
            <a:r>
              <a:rPr lang="en-US" sz="2400" dirty="0" smtClean="0">
                <a:latin typeface="Times New Roman" pitchFamily="18" charset="0"/>
                <a:cs typeface="Times New Roman" pitchFamily="18" charset="0"/>
              </a:rPr>
              <a:t>Plant flower with different colors</a:t>
            </a:r>
          </a:p>
          <a:p>
            <a:pPr>
              <a:buFont typeface="Wingdings" pitchFamily="2" charset="2"/>
              <a:buChar char="ü"/>
            </a:pPr>
            <a:r>
              <a:rPr lang="en-US" sz="2400" dirty="0" smtClean="0">
                <a:latin typeface="Times New Roman" pitchFamily="18" charset="0"/>
                <a:cs typeface="Times New Roman" pitchFamily="18" charset="0"/>
              </a:rPr>
              <a:t>Planting clumped flowers</a:t>
            </a:r>
          </a:p>
          <a:p>
            <a:pPr>
              <a:buFont typeface="Wingdings" pitchFamily="2" charset="2"/>
              <a:buChar char="ü"/>
            </a:pPr>
            <a:r>
              <a:rPr lang="en-US" sz="2400" dirty="0" smtClean="0">
                <a:latin typeface="Times New Roman" pitchFamily="18" charset="0"/>
                <a:cs typeface="Times New Roman" pitchFamily="18" charset="0"/>
              </a:rPr>
              <a:t>Plant flowers with different shapes</a:t>
            </a:r>
          </a:p>
          <a:p>
            <a:pPr>
              <a:buFont typeface="Wingdings" pitchFamily="2" charset="2"/>
              <a:buChar char="ü"/>
            </a:pPr>
            <a:r>
              <a:rPr lang="en-US" sz="2400" dirty="0" smtClean="0">
                <a:latin typeface="Times New Roman" pitchFamily="18" charset="0"/>
                <a:cs typeface="Times New Roman" pitchFamily="18" charset="0"/>
              </a:rPr>
              <a:t>Diversify your flowers every season</a:t>
            </a:r>
          </a:p>
          <a:p>
            <a:pPr marL="0" indent="0">
              <a:buNone/>
            </a:pPr>
            <a:r>
              <a:rPr lang="en-US" sz="2400" dirty="0" smtClean="0">
                <a:latin typeface="Times New Roman" pitchFamily="18" charset="0"/>
                <a:cs typeface="Times New Roman" pitchFamily="18" charset="0"/>
              </a:rPr>
              <a:t>(EPA, 2018).</a:t>
            </a:r>
          </a:p>
          <a:p>
            <a:pPr marL="0" indent="0">
              <a:buNone/>
            </a:pPr>
            <a:endParaRPr lang="en-US" dirty="0" smtClean="0"/>
          </a:p>
          <a:p>
            <a:pPr marL="0" indent="0" algn="ctr">
              <a:buNone/>
            </a:pPr>
            <a:endParaRPr lang="en-US" dirty="0" smtClean="0"/>
          </a:p>
        </p:txBody>
      </p:sp>
    </p:spTree>
    <p:extLst>
      <p:ext uri="{BB962C8B-B14F-4D97-AF65-F5344CB8AC3E}">
        <p14:creationId xmlns:p14="http://schemas.microsoft.com/office/powerpoint/2010/main" val="14713648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a:bodyPr>
          <a:lstStyle/>
          <a:p>
            <a:r>
              <a:rPr lang="en-US" sz="2000" dirty="0">
                <a:latin typeface="Times New Roman" pitchFamily="18" charset="0"/>
                <a:cs typeface="Times New Roman" pitchFamily="18" charset="0"/>
              </a:rPr>
              <a:t>Greenleaf, S. S., &amp; Kremen, C. (2006). Wild bees enhance honey bees’ pollination of hybrid sunflower. </a:t>
            </a:r>
            <a:r>
              <a:rPr lang="en-US" sz="2000" i="1" dirty="0">
                <a:latin typeface="Times New Roman" pitchFamily="18" charset="0"/>
                <a:cs typeface="Times New Roman" pitchFamily="18" charset="0"/>
              </a:rPr>
              <a:t>Proceedings of the National </a:t>
            </a:r>
            <a:r>
              <a:rPr lang="en-US" sz="2000" i="1" dirty="0" smtClean="0">
                <a:latin typeface="Times New Roman" pitchFamily="18" charset="0"/>
                <a:cs typeface="Times New Roman" pitchFamily="18" charset="0"/>
              </a:rPr>
              <a:t>Academy </a:t>
            </a:r>
            <a:r>
              <a:rPr lang="en-US" sz="2000" i="1" dirty="0">
                <a:latin typeface="Times New Roman" pitchFamily="18" charset="0"/>
                <a:cs typeface="Times New Roman" pitchFamily="18" charset="0"/>
              </a:rPr>
              <a:t>of Sciences</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103</a:t>
            </a:r>
            <a:r>
              <a:rPr lang="en-US" sz="2000" dirty="0">
                <a:latin typeface="Times New Roman" pitchFamily="18" charset="0"/>
                <a:cs typeface="Times New Roman" pitchFamily="18" charset="0"/>
              </a:rPr>
              <a:t>(37), 13890-13895</a:t>
            </a:r>
            <a:r>
              <a:rPr lang="en-US" sz="2000" dirty="0" smtClean="0">
                <a:latin typeface="Times New Roman" pitchFamily="18" charset="0"/>
                <a:cs typeface="Times New Roman" pitchFamily="18" charset="0"/>
              </a:rPr>
              <a:t>.</a:t>
            </a:r>
          </a:p>
          <a:p>
            <a:r>
              <a:rPr lang="en-US" sz="2000" dirty="0">
                <a:latin typeface="Times New Roman" pitchFamily="18" charset="0"/>
                <a:cs typeface="Times New Roman" pitchFamily="18" charset="0"/>
              </a:rPr>
              <a:t>Chensheng, L. U., Warchol, K. M., &amp; Callahan, R. A. (2014). Sub-lethal exposure to neonicotinoids impaired honey bees winterization before proceeding to colony collapse disorder. </a:t>
            </a:r>
            <a:r>
              <a:rPr lang="en-US" sz="2000" i="1" dirty="0">
                <a:latin typeface="Times New Roman" pitchFamily="18" charset="0"/>
                <a:cs typeface="Times New Roman" pitchFamily="18" charset="0"/>
              </a:rPr>
              <a:t>Bulletin of Insectology</a:t>
            </a:r>
            <a:r>
              <a:rPr lang="en-US" sz="2000" dirty="0">
                <a:latin typeface="Times New Roman" pitchFamily="18" charset="0"/>
                <a:cs typeface="Times New Roman" pitchFamily="18" charset="0"/>
              </a:rPr>
              <a:t>, </a:t>
            </a:r>
            <a:r>
              <a:rPr lang="en-US" sz="2000" i="1" dirty="0">
                <a:latin typeface="Times New Roman" pitchFamily="18" charset="0"/>
                <a:cs typeface="Times New Roman" pitchFamily="18" charset="0"/>
              </a:rPr>
              <a:t>67</a:t>
            </a:r>
            <a:r>
              <a:rPr lang="en-US" sz="2000" dirty="0">
                <a:latin typeface="Times New Roman" pitchFamily="18" charset="0"/>
                <a:cs typeface="Times New Roman" pitchFamily="18" charset="0"/>
              </a:rPr>
              <a:t>(1), 125-130</a:t>
            </a:r>
            <a:r>
              <a:rPr lang="en-US" sz="2000" dirty="0" smtClean="0">
                <a:latin typeface="Times New Roman" pitchFamily="18" charset="0"/>
                <a:cs typeface="Times New Roman" pitchFamily="18" charset="0"/>
              </a:rPr>
              <a:t>.</a:t>
            </a:r>
          </a:p>
          <a:p>
            <a:r>
              <a:rPr lang="en-US" sz="2000" dirty="0" smtClean="0">
                <a:latin typeface="Times New Roman" pitchFamily="18" charset="0"/>
                <a:cs typeface="Times New Roman" pitchFamily="18" charset="0"/>
              </a:rPr>
              <a:t>Environmental Protection Agency (EPA). (2018). Colony Collapse Disorder; </a:t>
            </a:r>
            <a:r>
              <a:rPr lang="en-US" sz="2000" i="1" dirty="0">
                <a:latin typeface="Times New Roman" pitchFamily="18" charset="0"/>
                <a:cs typeface="Times New Roman" pitchFamily="18" charset="0"/>
              </a:rPr>
              <a:t>P</a:t>
            </a:r>
            <a:r>
              <a:rPr lang="en-US" sz="2000" i="1" dirty="0" smtClean="0">
                <a:latin typeface="Times New Roman" pitchFamily="18" charset="0"/>
                <a:cs typeface="Times New Roman" pitchFamily="18" charset="0"/>
              </a:rPr>
              <a:t>ollinator Protection. </a:t>
            </a:r>
            <a:r>
              <a:rPr lang="en-US" sz="2000" dirty="0" smtClean="0">
                <a:latin typeface="Times New Roman" pitchFamily="18" charset="0"/>
                <a:cs typeface="Times New Roman" pitchFamily="18" charset="0"/>
              </a:rPr>
              <a:t>Retrieved from https://www.epa.gov/pollinator-protection/colony-collapse-disorder</a:t>
            </a:r>
          </a:p>
          <a:p>
            <a:r>
              <a:rPr lang="en-US" sz="2000" dirty="0" smtClean="0">
                <a:latin typeface="Times New Roman" pitchFamily="18" charset="0"/>
                <a:cs typeface="Times New Roman" pitchFamily="18" charset="0"/>
              </a:rPr>
              <a:t>National Farmers Information Services. (n.d). Honeybee Behavior. Retrieved from http://www.nafis.go.ke/livestock/bee-keeping/the-honey-bee/honeybee-behaviour</a:t>
            </a:r>
            <a:r>
              <a:rPr lang="en-US" sz="2400" dirty="0" smtClean="0">
                <a:latin typeface="Times New Roman" pitchFamily="18" charset="0"/>
                <a:cs typeface="Times New Roman" pitchFamily="18" charset="0"/>
              </a:rPr>
              <a:t>/</a:t>
            </a:r>
          </a:p>
          <a:p>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428626381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369</TotalTime>
  <Words>1904</Words>
  <Application>Microsoft Office PowerPoint</Application>
  <PresentationFormat>On-screen Show (4:3)</PresentationFormat>
  <Paragraphs>145</Paragraphs>
  <Slides>12</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Tw Cen MT</vt:lpstr>
      <vt:lpstr>Wingdings</vt:lpstr>
      <vt:lpstr>Wingdings 2</vt:lpstr>
      <vt:lpstr>Median</vt:lpstr>
      <vt:lpstr>HONEY BEE COLLAPSE</vt:lpstr>
      <vt:lpstr>Honey Bees</vt:lpstr>
      <vt:lpstr> Honey Bees</vt:lpstr>
      <vt:lpstr>Importance of Honey Bees and Impacts of their Loss</vt:lpstr>
      <vt:lpstr>Importance of Honey Bees and Impact of their Loss</vt:lpstr>
      <vt:lpstr>Importance of Honey Bees and Impact of their Loss</vt:lpstr>
      <vt:lpstr>Importance of Honey Bees and Impact of their Loss</vt:lpstr>
      <vt:lpstr>Possible Causes Colony Collapse Disorder</vt:lpstr>
      <vt:lpstr>Beekeepers</vt:lpstr>
      <vt:lpstr>Solution</vt:lpstr>
      <vt:lpstr>Solution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faith</dc:creator>
  <cp:lastModifiedBy>amos kamau</cp:lastModifiedBy>
  <cp:revision>37</cp:revision>
  <dcterms:created xsi:type="dcterms:W3CDTF">2018-07-10T04:07:52Z</dcterms:created>
  <dcterms:modified xsi:type="dcterms:W3CDTF">2018-07-10T11:13:26Z</dcterms:modified>
</cp:coreProperties>
</file>